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64" r:id="rId3"/>
    <p:sldId id="266" r:id="rId4"/>
    <p:sldId id="283" r:id="rId5"/>
    <p:sldId id="287" r:id="rId6"/>
    <p:sldId id="271" r:id="rId7"/>
    <p:sldId id="272" r:id="rId8"/>
    <p:sldId id="276" r:id="rId9"/>
    <p:sldId id="265" r:id="rId10"/>
    <p:sldId id="286" r:id="rId11"/>
    <p:sldId id="267" r:id="rId12"/>
    <p:sldId id="285" r:id="rId13"/>
    <p:sldId id="273" r:id="rId14"/>
    <p:sldId id="257" r:id="rId15"/>
    <p:sldId id="275" r:id="rId16"/>
    <p:sldId id="284" r:id="rId17"/>
    <p:sldId id="278" r:id="rId18"/>
    <p:sldId id="277" r:id="rId19"/>
    <p:sldId id="289" r:id="rId20"/>
    <p:sldId id="290" r:id="rId21"/>
    <p:sldId id="288" r:id="rId22"/>
    <p:sldId id="274" r:id="rId23"/>
    <p:sldId id="292" r:id="rId24"/>
    <p:sldId id="293" r:id="rId25"/>
    <p:sldId id="262" r:id="rId26"/>
    <p:sldId id="263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>
        <p:scale>
          <a:sx n="62" d="100"/>
          <a:sy n="62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00F7F-AAFF-4C45-B2CC-DD01A7F608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7C84-8DB2-4AA4-B521-334BFE6F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2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কাজটির ধারাবাহিকতা</a:t>
            </a:r>
            <a:r>
              <a:rPr lang="bn-IN" baseline="0" dirty="0" smtClean="0"/>
              <a:t> রাখার চেষ্টা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4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দেখিয়ে শিক্ষার্থীদের প্রশ্নগুলো পর্যায়ক্রমে করে মূল পাঠের দিকে অগ্রসর হওয়া যেতে পারে।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চিত্রে কি দেখতে পাচ্ছি?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bn-IN" baseline="0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কাচের বোতলের ধাতব মুখটি খোলার চেষ্টা করা হচ্ছে।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2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শিক্ষকবৃন্দ, যথার্থ উত্তর বোর্ডে লিখে দেওয়া অথবা আলোচনা করে বুঝিয়ে দেওয়া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হিসাবে এই কাজটি বা অন্য কোন প্রশ্ন করা যেতে পারে। এক্ষেত্রে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সংগে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প্রক্রিয়াটি পর্যবেক্ষন কর</a:t>
            </a:r>
            <a:r>
              <a:rPr lang="en-US" sz="1200" b="1" baseline="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এবং শিক্ষক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এ কাজে 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সহায়তা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200" b="1" baseline="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উত্তরগুলো মিলিয়ে নেওয়ার জন্য বলা যেতে পারে বা ব্লাকবোর্ডে লিখে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শিক্ষার্থিদের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কাছ থেকে উত্তর আংশিক বা আশানুরূপ না হলে ব্যাখ্যা করা যেতে পারে।</a:t>
            </a:r>
            <a:endParaRPr lang="bn-IN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পৃথিবীর তাপমাত্রা বেড়ে যাওয়ার ফলে সমুদ্রের পানির আয়তন বেড়ে সমুদ্র পৃষ্টের উচ্চতা বেড়ে যাচ্ছে। </a:t>
            </a:r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1200" b="0" baseline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উত্তর প্র</a:t>
            </a:r>
            <a:r>
              <a:rPr lang="bn-IN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দানের ক্ষেত্রে </a:t>
            </a:r>
            <a:r>
              <a:rPr lang="bn-IN" sz="1200" b="0" baseline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এভাবে </a:t>
            </a:r>
            <a:r>
              <a:rPr lang="bn-IN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সহায়তা করা যেতে পারে-</a:t>
            </a:r>
            <a:r>
              <a:rPr lang="bn-IN" sz="1200" b="0" baseline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 চালানোর জন্য জ্বালানী পুড়িয়ে তাপ দিয়ে বায়ুকে প্রসারিত করা হয়। প্রসারিত বায়ু যে ধাক্কা দেয় তাকে ব্যবহার করে ইঞ্জিন চালনো হয়। 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2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প্রদর্শনের</a:t>
            </a:r>
            <a:r>
              <a:rPr lang="bn-IN" baseline="0" dirty="0" smtClean="0"/>
              <a:t> মাধ্যমে শিক্ষার্থীদের সাহায্যে প্রদর্শনটি  করা যেতে পারে। শিক্ষার্থীদের দ্বারা উপকরণগুলো পূর্বেই সংগ্রহ এবং গরম পানি ফ্লাক্সে সংরক্ষণ করা যায়। </a:t>
            </a:r>
          </a:p>
          <a:p>
            <a:r>
              <a:rPr lang="bn-IN" dirty="0" smtClean="0"/>
              <a:t>কাজের ধারাঃ পরিক্ষণটি সম্পন্ন</a:t>
            </a:r>
            <a:r>
              <a:rPr lang="bn-IN" baseline="0" dirty="0" smtClean="0"/>
              <a:t> করতে শিক্ষার্থীদেরকে নিম্নরূপে নির্দেশনা দেওয়া যেতে পারে।</a:t>
            </a:r>
            <a:endParaRPr lang="bn-IN" dirty="0" smtClean="0"/>
          </a:p>
          <a:p>
            <a:pPr marL="171450" indent="-171450">
              <a:buFont typeface="Wingdings" pitchFamily="2" charset="2"/>
              <a:buChar char="Ø"/>
            </a:pPr>
            <a:r>
              <a:rPr lang="bn-IN" dirty="0" smtClean="0"/>
              <a:t>একটি</a:t>
            </a:r>
            <a:r>
              <a:rPr lang="bn-IN" baseline="0" dirty="0" smtClean="0"/>
              <a:t> বেলুনকে না ফুলিয়ে বোতলের মুখে লাগিয়ে দিয়ে সুতা দিয়ে বেঁধে দাও।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/>
              <a:t>একটি পাত্রে ফুটন্ত গরম পানি এবং অপর পাত্রে ঠান্ডা পানি নাও।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/>
              <a:t>এবার বোতলটি সাবধানে গরম পানিতে ডুবাও।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3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সাবধানতার</a:t>
            </a:r>
            <a:r>
              <a:rPr lang="bn-IN" baseline="0" dirty="0" smtClean="0"/>
              <a:t> সাথে শিক্ষার্থীদের </a:t>
            </a:r>
            <a:r>
              <a:rPr lang="bn-IN" dirty="0" smtClean="0"/>
              <a:t>দলীয় কাজ হিসাবে পরীক্ষণটি</a:t>
            </a:r>
            <a:r>
              <a:rPr lang="bn-IN" baseline="0" dirty="0" smtClean="0"/>
              <a:t> সম্পন্ন করার জন্য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লিখিত উত্তর মিলিয়ে নিতে বা ব্লাকবোর্ডে লিখে দেওয়া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ছবিটি দেখিয়ে শিক্ষার্থীদের কাছ থেকে উত্তর বের করে পাঠ শিরোনাম বের করে আনা যেতে পারে?</a:t>
            </a:r>
            <a:r>
              <a:rPr lang="bn-BD" baseline="0" dirty="0" smtClean="0"/>
              <a:t> 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</a:t>
            </a:r>
            <a:r>
              <a:rPr lang="bn-IN" baseline="0" dirty="0" smtClean="0"/>
              <a:t>।</a:t>
            </a:r>
            <a:r>
              <a:rPr lang="bn-BD" baseline="0" dirty="0" smtClean="0"/>
              <a:t>পাঠ শিরোনাম </a:t>
            </a:r>
            <a:r>
              <a:rPr lang="bn-IN" baseline="0" dirty="0" smtClean="0"/>
              <a:t>এর জন্য পরবর্তী স্লাইড রাখা হয়েছে।</a:t>
            </a:r>
            <a:r>
              <a:rPr lang="bn-BD" baseline="0" dirty="0" smtClean="0"/>
              <a:t> তবে </a:t>
            </a:r>
            <a:r>
              <a:rPr lang="bn-IN" baseline="0" dirty="0" smtClean="0"/>
              <a:t>শিক্ষক তাঁর নিজের মত করে পাঠ শিরোনাম বের করতে পারেন।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0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চিত্র প্রদর্শনের মাধ্যমেও বা অন্য কোন প্রশ্নের মাধ্যমে কাজটি করা যেতে পারে।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5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 দুটি দেখিয়ে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প্রশ্ন করা যেতে পারে, গ্রীষ্মকালীন ও শীতকালীন সময়ে বৈদ্যুতিক তারের কোন পার্থক্য লক্ষ্য করা যায় কি না? </a:t>
            </a:r>
          </a:p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কারণ না জানা থাকলে তাদের সাহায্য করা যাতে পারে। বৈদ্যুতিক তার ধাতব পদার্থের হওয়ায় তাপের ফলে তারের দৈর্ঘ্য বৃদ্ধি ঘটে, তাই তারটি ঝুলে পড়ে।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1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পাঠ</a:t>
            </a:r>
            <a:r>
              <a:rPr lang="bn-IN" baseline="0" dirty="0" smtClean="0"/>
              <a:t> শিরোণাম ঘোষণা করার জন্য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</a:t>
            </a:r>
            <a:r>
              <a:rPr lang="bn-IN" baseline="0" dirty="0" smtClean="0"/>
              <a:t> থেকে </a:t>
            </a:r>
            <a:r>
              <a:rPr lang="bn-IN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দৈনন্দিন জীবনে কঠিণ পদার্থের প্রসারণের প্রভাব সম্পর্কে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আলোচনা করার চেষ্টা করা হয়েছে।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3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</a:t>
            </a:r>
            <a:r>
              <a:rPr lang="bn-IN" baseline="0" dirty="0" smtClean="0"/>
              <a:t> ভিডিওটি </a:t>
            </a:r>
            <a:r>
              <a:rPr lang="bn-BD" baseline="0" dirty="0" smtClean="0"/>
              <a:t>প্রদর্শন করা হয়েছে। তবে বিষয় শিক্ষক অন্য কোন যুক্তিযুক্ত উপায়েও এ কাজটি করতে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প্রদর্শনের</a:t>
            </a:r>
            <a:r>
              <a:rPr lang="bn-IN" baseline="0" dirty="0" smtClean="0"/>
              <a:t> মাধ্যমে শ্রেণির কাজ আরম্ভ করা যেতে পারে। শিক্ষার্থীদের সাহায্যে প্রদর্শনটি  করা যেতে পারে। </a:t>
            </a:r>
          </a:p>
          <a:p>
            <a:r>
              <a:rPr lang="bn-IN" baseline="0" dirty="0" smtClean="0"/>
              <a:t>শ্রেণির বিভিন্ন স্তরের শিক্ষার্থীদের নিয়ে দল গঠণ করা যেতে পারে। কোন কারণে দলীয়ভাবে করা সম্ভব না  হলে শিক্ষক কর্তৃক শ্রেণিতে প্রদর্শণের মাধ্যমে তা 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1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করার পূর্বে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দেখিয়ে শিক্ষার্থীদের প্রশ্নগুলো পর্যায়ক্রমে করে অগ্রসর হওয়া যেতে পারে।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পিতলের একটি বল কোন রকমে রিংএর ভিতর দিয়ে চলে যায়।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পিতলের বলটিকে গরম করা হচ্ছে।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7C84-8DB2-4AA4-B521-334BFE6F59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prstDash val="lgDashDot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>
            <a:solidFill>
              <a:srgbClr val="00B0F0"/>
            </a:solidFill>
            <a:prstDash val="lgDashDot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CED4-A676-4FAA-BC6A-3A9DF61ABA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E457-1698-4700-8E77-5285E53C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7.jpeg"/><Relationship Id="rId4" Type="http://schemas.openxmlformats.org/officeDocument/2006/relationships/image" Target="../media/image25.gif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49" y="609600"/>
            <a:ext cx="6609502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845820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শ্রেণিকক্ষে উপস্থাপনের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পূর্বে পাঠ্য বই থেকে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পাঠটি ভালোভাবে আয়ত্ত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করে নেওয়া যেতে পারে।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3905" y="361221"/>
            <a:ext cx="3568222" cy="553179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9844" y="1428109"/>
            <a:ext cx="1754006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১০ মিনিটি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9509" y="923542"/>
            <a:ext cx="4642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কঠিণ পদার্থের প্রসারণ।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432" y="1535831"/>
            <a:ext cx="6420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কঠিণ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পদার্থের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প্রসারণের প্রমাণ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8477001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কঠিণ পদার্থের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প্রসারণ দেখার জন্য আমরা একটি পরীক্ষণ সম্পন্ন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করব। এর জন্য প্রয়োজন হবে-</a:t>
            </a:r>
          </a:p>
          <a:p>
            <a:pPr marL="457200" indent="-457200">
              <a:buFont typeface="Wingdings" pitchFamily="2" charset="2"/>
              <a:buChar char="!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পিতলের বল এমনভাবে তৈরি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বলটি কোন রকমে রিং-এর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ভেতর দিয়ে চলে যায়।</a:t>
            </a:r>
          </a:p>
          <a:p>
            <a:pPr marL="457200" indent="-457200">
              <a:buFont typeface="Wingdings" pitchFamily="2" charset="2"/>
              <a:buChar char="!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রিং</a:t>
            </a:r>
          </a:p>
          <a:p>
            <a:pPr marL="457200" indent="-457200">
              <a:buFont typeface="Wingdings" pitchFamily="2" charset="2"/>
              <a:buChar char="!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দিয়াশালাই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!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মোমবাতি</a:t>
            </a:r>
          </a:p>
          <a:p>
            <a:pPr marL="457200" indent="-457200">
              <a:buFont typeface="Wingdings" pitchFamily="2" charset="2"/>
              <a:buChar char="!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স্ট্যান্ড</a:t>
            </a:r>
          </a:p>
        </p:txBody>
      </p:sp>
    </p:spTree>
    <p:extLst>
      <p:ext uri="{BB962C8B-B14F-4D97-AF65-F5344CB8AC3E}">
        <p14:creationId xmlns:p14="http://schemas.microsoft.com/office/powerpoint/2010/main" val="6868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899" y="381000"/>
            <a:ext cx="2630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ধারা 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E:\Images\Science\rn-bl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79" y="1295399"/>
            <a:ext cx="1965821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im\Animated\thCandle20burning-2.gif~c1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14727"/>
            <a:ext cx="1066800" cy="13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590674"/>
            <a:ext cx="647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0547" y="380999"/>
            <a:ext cx="4804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পরীক্ষণ-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কঠিণ পদার্থের প্রসারণ।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28207"/>
              </p:ext>
            </p:extLst>
          </p:nvPr>
        </p:nvGraphicFramePr>
        <p:xfrm>
          <a:off x="609600" y="1816116"/>
          <a:ext cx="7764457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553"/>
                <a:gridCol w="4329904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পরীক্ষার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পূর্বে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পরীক্ষার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পরে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bn-IN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IN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IN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IN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IN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IN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E:\Images\Science\cold-sphere-passes-throu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11" y="3124200"/>
            <a:ext cx="1905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goalfinder.com/images/SPHPRO3/hot-sphere-does-not-p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88105"/>
            <a:ext cx="19812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05712" y="1055404"/>
            <a:ext cx="5947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আমরা পরীক্ষণে কি দেখলাম তা খাতায় লিখি।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55797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1074488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পরীক্ষণের ভিডিও দেখি।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945" y="1347856"/>
            <a:ext cx="3996359" cy="21580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0" name="Picture 2" descr="E:\Images\Others\rail lin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39" y="1347856"/>
            <a:ext cx="3096162" cy="215803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524167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লোহার পাতের মাঝখানে কিছুদূর পরপর  ফাঁক রাখা হয় 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image\Clip Art\People\nicubunu_Stick_figure_fe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7334" y="1759527"/>
            <a:ext cx="1594139" cy="15941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4404" y="3719508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কাচের বোতলের বা শিশির ধাতবমুখ খোলা না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গেলে সাধারনত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বোতলের ধাতব মুখটি গরম করা হয়, কেন? 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E:\Images\Others\670px-Open-a-Bottle-Without-a-Bottle-Opener-Step-7Bulle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2" y="1844700"/>
            <a:ext cx="2272145" cy="15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Images\Others\670px-Open-a-Bottle-Without-a-Bottle-Opener-Step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04" y="1752600"/>
            <a:ext cx="2057400" cy="1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6875" y="2209800"/>
            <a:ext cx="4648306" cy="101566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দেখে নিই। 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337" y="40386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LcPeriod"/>
              <a:defRPr/>
            </a:pPr>
            <a:r>
              <a:rPr lang="bn-IN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ধাতব মুখটি প্রসারিত হয়ে বোতল থেকে কিছুটা আলগা হয়ে যায়</a:t>
            </a:r>
            <a:r>
              <a:rPr lang="bn-IN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endParaRPr lang="bn-IN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অধাতব </a:t>
            </a:r>
            <a:r>
              <a:rPr lang="bn-IN" sz="2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কঠিণ পদার্থের চেয়ে ধাতব কঠিণ পদার্থের প্রসারণ বেশি। </a:t>
            </a:r>
          </a:p>
        </p:txBody>
      </p:sp>
    </p:spTree>
    <p:extLst>
      <p:ext uri="{BB962C8B-B14F-4D97-AF65-F5344CB8AC3E}">
        <p14:creationId xmlns:p14="http://schemas.microsoft.com/office/powerpoint/2010/main" val="13083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=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029" y="4591462"/>
            <a:ext cx="2517676" cy="1787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E:\Images\Others\water lebel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72" y="4633026"/>
            <a:ext cx="2389909" cy="1745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360" y="543534"/>
            <a:ext cx="3865161" cy="769441"/>
          </a:xfrm>
          <a:prstGeom prst="rect">
            <a:avLst/>
          </a:prstGeom>
          <a:ln w="28575">
            <a:solidFill>
              <a:srgbClr val="C00000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তরল পদার্থের প্রসারণ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GWglacier-waterfall-get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030" y="1512653"/>
            <a:ext cx="2291546" cy="163848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Content Placeholder 9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154" y="1447800"/>
            <a:ext cx="2389909" cy="1703341"/>
          </a:xfrm>
          <a:prstGeom prst="rect">
            <a:avLst/>
          </a:prstGeom>
          <a:ln w="38100">
            <a:solidFill>
              <a:srgbClr val="0070C0"/>
            </a:solidFill>
            <a:prstDash val="lgDash"/>
          </a:ln>
        </p:spPr>
      </p:pic>
      <p:sp>
        <p:nvSpPr>
          <p:cNvPr id="10" name="Rectangle 9"/>
          <p:cNvSpPr/>
          <p:nvPr/>
        </p:nvSpPr>
        <p:spPr>
          <a:xfrm>
            <a:off x="3553690" y="4678740"/>
            <a:ext cx="2008909" cy="156966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দেখে কি বুঝতে পারছ?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:\Animated Image\Animated Image\Animated Image\Animated Image\Steam_train_animation_by_RontheHedgeho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52" y="4415920"/>
            <a:ext cx="2120748" cy="16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66591" y="4695268"/>
            <a:ext cx="3362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গ্যাসের প্রসারণকে কাজে লাগিয়ে কিভাবে ইঞ্জিন চালানো যায়?</a:t>
            </a:r>
            <a:endParaRPr lang="bn-IN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33400"/>
            <a:ext cx="6011582" cy="769441"/>
          </a:xfrm>
          <a:prstGeom prst="rect">
            <a:avLst/>
          </a:prstGeom>
          <a:ln w="28575">
            <a:solidFill>
              <a:srgbClr val="C00000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বায়বীয় পদার্থের প্রসারণের প্রভাবঃ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Images\Others\baking-bread-for-oth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89" y="1676400"/>
            <a:ext cx="2504966" cy="2362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Images\Others\ibre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2209801" cy="2295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85436" y="1524000"/>
            <a:ext cx="673582" cy="259846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রুটি সেঁকা হচ্ছে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6591" y="1447800"/>
            <a:ext cx="673582" cy="296812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রুটি ফুলে উঠছে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4415920"/>
            <a:ext cx="2362200" cy="16051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10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217" y="2158425"/>
            <a:ext cx="318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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কাচের বোতল</a:t>
            </a:r>
          </a:p>
        </p:txBody>
      </p:sp>
      <p:pic>
        <p:nvPicPr>
          <p:cNvPr id="3" name="Picture 7" descr="E:\Images\Others\bott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9" y="193798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122" y="2935772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F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২ টি পানির পাত্র। </a:t>
            </a:r>
          </a:p>
        </p:txBody>
      </p:sp>
      <p:pic>
        <p:nvPicPr>
          <p:cNvPr id="5" name="Picture 32" descr="E:\Images\Others\water p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86" y="2565975"/>
            <a:ext cx="1457173" cy="11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E:\Images\Others\boiling-wa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04" y="3781264"/>
            <a:ext cx="907215" cy="11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lue-water-dro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474" y="3747287"/>
            <a:ext cx="1581062" cy="124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86217" y="3850837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F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গরম ও ঠান্ডা পানি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798" y="4989550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F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বেলুন </a:t>
            </a: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8" y="4713312"/>
            <a:ext cx="1287252" cy="11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1" descr="E:\Images\Others\cott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96" y="5285481"/>
            <a:ext cx="1217018" cy="12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0777" y="5850562"/>
            <a:ext cx="116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F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সূতা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44" y="914189"/>
            <a:ext cx="6080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কাজ-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বায়বীয় পদার্থের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প্রসারণের প্রমাণ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7888" y="1560520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উপকরণ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30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 rot="18877298">
            <a:off x="846867" y="2715400"/>
            <a:ext cx="2210412" cy="137673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9644"/>
                <a:gd name="adj2" fmla="val -273"/>
              </a:avLst>
            </a:prstTxWarp>
          </a:bodyPr>
          <a:lstStyle/>
          <a:p>
            <a:pPr algn="ctr"/>
            <a:r>
              <a:rPr lang="as-I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548DD4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সকলকে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35921" dir="2700000" algn="ctr" rotWithShape="0">
                  <a:srgbClr val="548DD4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62200" y="2050051"/>
            <a:ext cx="3452821" cy="3512549"/>
            <a:chOff x="2362200" y="0"/>
            <a:chExt cx="3452821" cy="35125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565">
              <a:off x="3380327" y="1233585"/>
              <a:ext cx="2434694" cy="2278964"/>
            </a:xfrm>
            <a:prstGeom prst="rect">
              <a:avLst/>
            </a:prstGeom>
          </p:spPr>
        </p:pic>
        <p:pic>
          <p:nvPicPr>
            <p:cNvPr id="5" name="Picture 4" descr="bloomingros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0"/>
              <a:ext cx="1752600" cy="313257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95600" y="2051209"/>
            <a:ext cx="5867400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92910"/>
              </p:ext>
            </p:extLst>
          </p:nvPr>
        </p:nvGraphicFramePr>
        <p:xfrm>
          <a:off x="1109090" y="2590799"/>
          <a:ext cx="6815710" cy="2413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36767"/>
                <a:gridCol w="2286000"/>
                <a:gridCol w="992943"/>
              </a:tblGrid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বোতলটি গরম পানিতে ডুবাও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কী দেখছ?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বোতলটি ঠান্ডা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পানিতে ডুবাও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কেন এমন হচ্ছে?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82474" y="781779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5605" y="324579"/>
            <a:ext cx="2340395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649" y="1062335"/>
            <a:ext cx="167064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31375"/>
              </p:ext>
            </p:extLst>
          </p:nvPr>
        </p:nvGraphicFramePr>
        <p:xfrm>
          <a:off x="381000" y="1153160"/>
          <a:ext cx="8382000" cy="465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1524000"/>
                <a:gridCol w="472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বোতলটি গরম পানিতে ডুবাও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বোতলটি গরম পানিতে ডুবালে বোতলের ভিতরের বায়ু তাপ পেয়ে প্রসারিত হচ্ছে।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ফলে বোতলের বায়ু বেলুনে প্রবেশ করে কিছুটা ফুলে উঠেছে।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বোতলটি ঠান্ডা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পানিতে ডুবাও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বোতলের ভিতরের বায়ু সংকুচিত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হচ্ছে,ফলে বেলুনের ভিতরের বায়ু বোতলের ভেতরে ফিরে আসছে। তাই বেলুনটি চুপসে যাচ্ছে।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2899" y="381000"/>
            <a:ext cx="2630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E:\Images\Others\balloon-bo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23" y="1905000"/>
            <a:ext cx="1095375" cy="15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8935" y="5938346"/>
            <a:ext cx="6356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তাপ পেলে বায়বীয় পদার্থ প্রসারিত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E:\Images\Others\ball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36" y="381000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652" y="1593273"/>
            <a:ext cx="7808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গ্যাসীয় পদার্থের প্রসারণকে কোন কাজে লাগানো যায়? 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8700" y="2519182"/>
            <a:ext cx="762000" cy="902711"/>
            <a:chOff x="2590800" y="3429000"/>
            <a:chExt cx="762000" cy="766511"/>
          </a:xfrm>
        </p:grpSpPr>
        <p:sp>
          <p:nvSpPr>
            <p:cNvPr id="4" name="TextBox 3"/>
            <p:cNvSpPr txBox="1"/>
            <p:nvPr/>
          </p:nvSpPr>
          <p:spPr>
            <a:xfrm>
              <a:off x="2705100" y="34290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590800" y="3585911"/>
              <a:ext cx="762000" cy="6096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40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4953000" y="5029200"/>
            <a:ext cx="7620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ঘ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7527" y="4880919"/>
            <a:ext cx="7620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5036127" y="2781593"/>
            <a:ext cx="7620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/>
          </a:p>
        </p:txBody>
      </p:sp>
      <p:pic>
        <p:nvPicPr>
          <p:cNvPr id="9" name="Picture 4" descr="D:\Animated Image\Animated Image\Animated Image\Animated Image\Steam_train_animation_by_RontheHedgeho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64593"/>
            <a:ext cx="1524000" cy="11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Images\Others\ibrea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16" y="4611806"/>
            <a:ext cx="1104900" cy="1026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Images\Others\Jack_Delano_-_Retiring_a_locomotive_driver_wheel,_Shopton,_Iow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5" y="2350582"/>
            <a:ext cx="1763712" cy="13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ages\Gif\degree_c4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00" y="2412423"/>
            <a:ext cx="785732" cy="12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590800" y="457200"/>
            <a:ext cx="3377044" cy="1059873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3137" y="3911025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তৈরিতে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637482" y="3911024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বেড় পড়াতে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218716" y="5763675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ফোলাতে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6506152" y="5638800"/>
            <a:ext cx="1099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চালাতে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1028700" y="2743200"/>
            <a:ext cx="762000" cy="609600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1" grpId="0"/>
      <p:bldP spid="15" grpId="0"/>
      <p:bldP spid="16" grpId="0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1730514"/>
            <a:ext cx="836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/>
                <a:latin typeface="NikoshBAN" pitchFamily="2" charset="0"/>
                <a:cs typeface="NikoshBAN" pitchFamily="2" charset="0"/>
              </a:rPr>
              <a:t>১। দুইটি রেল লাইনের মাঝখানে ফাঁক রাখা হয় কেন? 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96240" y="4778514"/>
            <a:ext cx="6309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n/>
                <a:latin typeface="NikoshBAN" pitchFamily="2" charset="0"/>
                <a:cs typeface="NikoshBAN" pitchFamily="2" charset="0"/>
              </a:rPr>
              <a:t>২। চিত্রের ইঞ্জিনটি কীভাবে চলে থাকে?  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600" y="2803937"/>
            <a:ext cx="2362200" cy="16051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96240" y="5769114"/>
            <a:ext cx="869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সমুদ্র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পৃষ্টের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পানির উচ্চতা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বেড়ে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যাওয়ার কারণ কী?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81000"/>
            <a:ext cx="2372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 smtClean="0">
                <a:ln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673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600200"/>
            <a:ext cx="2334293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প্রসারণ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055" y="3543463"/>
            <a:ext cx="7239000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4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উষ্ণতা বৃদ্ধিতে কোন পদার্থের প্রসারণ বেশি?  যুক্তি দিয়ে বুঝিয়ে দাও। </a:t>
            </a:r>
            <a:endParaRPr lang="en-US" sz="4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1881600"/>
            <a:ext cx="1700214" cy="1429435"/>
            <a:chOff x="1804986" y="2228165"/>
            <a:chExt cx="1015752" cy="10157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986" y="2228165"/>
              <a:ext cx="1015752" cy="10157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74567" y="2489774"/>
              <a:ext cx="609600" cy="41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200400" y="589865"/>
            <a:ext cx="4114800" cy="16383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ivres-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914703"/>
            <a:ext cx="1676400" cy="9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905000"/>
            <a:ext cx="2962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"/>
            <a:ext cx="98298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851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89157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সামসুদ্দিন আহমেদ তালুকদার,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মোঃ খাদিজা ইয়াসমিন, সহকারি অধ্যাপক,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2057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32682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32954" y="2819400"/>
            <a:ext cx="6983002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পরিমলেশ মল্লিক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ইকবাল হাই স্কুল,দিনাজপুর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মোঃ০১৭৭৪৬০১৮৮৭৩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E-mail:parimalmallick1@gamil.com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6380" y="1676400"/>
            <a:ext cx="31454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বিজ্ঞান।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নবম।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/>
          </a:p>
        </p:txBody>
      </p:sp>
      <p:pic>
        <p:nvPicPr>
          <p:cNvPr id="5" name="Picture 2" descr="E:\Images\Par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55" y="1371094"/>
            <a:ext cx="1463675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Images\Science\rail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619999" cy="36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038600" y="2438400"/>
            <a:ext cx="1295400" cy="1295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7716" y="5971674"/>
            <a:ext cx="6644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দুই লাইনের মাঝখানে ফাঁক রাখা হয়েছে কেন?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8956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l.rgbimg.com/cache1xqMua/users/x/xy/xymonau/600/oPdXYv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03984"/>
            <a:ext cx="5181600" cy="46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Images\Science\electric p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09" y="1044929"/>
            <a:ext cx="4597982" cy="41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xQSEhQUExQVFRUUFxQXFxcXFBQVFxQVGBQXFxQVFBUYHCggHBolHBUUITEhJSkrLi4uFx8zODMsNygtLisBCgoKDg0OGhAQGiwcHCQsMSwsLCwsLCwsLCwsLCwsLCwsLCwsLCwsLCwsLCwsLCwsLCwsLCwsLCwsLCwsLCwsLP/AABEIARMAtwMBIgACEQEDEQH/xAAbAAACAgMBAAAAAAAAAAAAAAADBAIFAAEHBv/EAEsQAAIBAgMDCQQGBgcGBwAAAAECAAMRBBIhBTFBBhMiUWFxgZGxBzKh8CNygrLB0RRCUmKS4RUkM2NzorM0NcLD0vElQ1NUZIOT/8QAGgEAAwEBAQEAAAAAAAAAAAAAAQIDAAQFBv/EADIRAAICAQIDBQcDBQEAAAAAAAABAhEDEiEEMUETIjJRcRQzQ2GBkfAjscFSodHh8QX/2gAMAwEAAhEDEQA/AL9li9SnHmpwVRJ6KkeU4le9OD3RqqsWZZRMjKJjPE67fPZGWEXqiOiUhRjMD8eqRf5/ORBlCHUYd7xRTw6vkTSvw6pFjqO3Tx3j8YUB7gtmnLnp/sMSv1H6S+AJZfsy3oYw+6Tp18RPN7Ux60K1JmNlqBkbr0sUPcCSPtSwqYtAwUuoY7lLC57hJpx8PkWkp7TS5/jHq9CzHW99fnzgW3Q1LFWy5txbKDfs3DzBhsTQtqN3CFS3oV47WpCOaRMlzDKqkqbMGINtCFbLv8pCOpJ8icoOL3NKdJu8nXoZMg0N6SVDrqA71FQWtpol9Yu9dRvYDvIEEcikrQ08coumFRoRakWxO0MOCAlZD0KVwGQ9MhzUAA1NjlF/hAPtOmP2j9VHPoIizQatuikuGyRlSTfoW9KpfzPqYQLKvEbWTMClCtYUqQJKkFnXnC56TgAdJdwlthqgYAjcQD4EXEnjzRmtiuXBLG0mTSZDokyPYmkvd0wtCESJSclnoULVFi9SnPN8sOWRwdbmloc50FYsXygZiQBbKerrnmm9oWKqHoUqKDiXLG3iWEDyxQewlI6C6RepTnP6nLDEn3q9JR1U1QnzOaPYHb7MBc4h+1UfX+FAIPakuSbN7G3zaR6PaFPIaf76O7fuqKmRSewm+/qMA4t/3lU2Jd72oYo30N0Oove13caX7JJVq7hhGJtvqVaa6EW3KT2zR4rJXhbNPgcN7zS2D47aFBKr2qIED5FJdRfLSp5mCk3tmLa7jwkMNt/DCohZ8yqyswRXc2BBt0R2fGJYjYjWzU6NGkTo1Nmaoq6e8j2vb903t1zKGy8QR/aUE3+7SJ1GhF7iaOXM1pS+5p4eGUlkctvlyKTljjBVp0Wsyk5iQQQBmsbC/VoOqI19pNiCt8ue9M7yNKYYAG+lzmJvL/GbHepnomsC1hYc0ihlUZweLDU5dDPIjnKZyNmVcwDoNG36gjfuBnPOM01q5nXjnBrucv8AO50A7YrsirzSqimo1xVuSzqFubAbgNBe2sk+3Kh6JqUEGnvAkg9Vy1pXbH2Nhqq3/R6ii5H0jHeDqMob1Es6WyqFJ+hTTMdQcvuFbe41/e1B7Jbs8r31czmWbAtnDaPn+xV7d2o9N1ptiF50LkJIXLRp3NSxsCQxJ3DU314RJNoqw1rYhz+4HA8Mqgz22BrLTObm0Jvc3UaniSeJ1MtatBKvSWy36vxjezyWzkxPa4S3jBX8zmWpPRw+Je9rs/OX03as3aYZMLV4YS9/22pW8jrPY4mkVNjIWlFwUHzbZGX/AKWRPaKR5lMHiyLKmHp9l/8ApEImwcSdTVpqf3Ub8xPRoNYwiR1wmJEnx+eXU89Q5O1SOli6h+qqr8Tcz0eEpZFVR+qANeNhabUb/CTAjxxwh4UTnmyZPG7GabTJGnMhCj0JMjnkmEDUM5TuK/amwsNiHD1qKuwFrm+69wDY68d/XBU+T+EX3cNQHbzSE/ER52mB5tKNrfmRTDovuoq9ygegkKkNeQzCMhWrEKwMSxKnRhvXh1r+sPQjtAlnVEVZY6ZJxFbA2I463HHqtFKi5ag6nH+ccPEfdMdVANBu1t56iQrU7juII7xujNWInpfmhLaLmmjVF95VJB04Akb/AJ1nnOWvJsrWo1rj+sVVp5EDEqFVAOmT0iQRrbznqcc6802YAqQAb6gXIFz2C9z3Sk5TbRxGHFOgF9+oy0sQzKzorKiuiW3ML5c++3brOPiXLXFM9Dg4x0Sa/wCDibKAphKjGoza1bkm7iwy5gbWstiLfGNZLAae7utw0tp4QGynJTUWIaoCOpg5vbs6uwiOLO+CSR5eWTc2uSJKgMZwFbLoTpu7oGkeHV8iFA17/kzPcEVTtDWIw91OlzvB0t175WmkZbYZivaIydnhhdd40139kVT08yksWvdFGtPd8/PCMBISpRIuCLWklWO5EVCgAGvePxkgIQprN5YLDpJ0hMhEWai2UoumaBczGcQbN2H09ZBI62yFSBMI1+r4/lBsp6x5fzhEZl5A3mrdp9PSaKjqv8YTGqjgcRAM1+s+BjGaCmAwDoeA7rkfheAZHP6yjuUn8Y/lgnSMmLKJQ43YbV6gXnCqlWp5bHpFxodGAuL21HAzn52jWrYiktd2YrWGmgsxdQ5FuJyjynU61FjVoFWKnnqI32H9oCCdNd3xnPuU+wWpYsdMB62JqBQoNkOZTcOQAdag3DhOTNXaI7uGt4meqepzdZb+7XAF/wC9UafxLp9gSyAlIjviKTo6ZalOzZx7gdTcZesjpeI4S5wdXOobcTvHUwNmHgQRO6MtzzZwaS8/yggOvz4QgPHq+TIFLiGpLpGJpDNGraXeAxC337/n8pRUUhr2IPz87pKUUzohNxL3EUVbfYepiD4YDtksPir6N4GHakSCR5SauJZ1LdFc1K1po0409L8Jo04+oi4gaaTI1TpTU1jKAYwLmGYQTiIh2BzSLNNsJAiEUGzTLyLiQvCCzbmDBk2kQsJja4kDiLjtufKb50Hg38LflNqbdkC+1KKmxqoD1ZgT5DWKMiq2tiMRULYWjQYGs1AJXubU3V+dJCqL/qW8TOeYfa1fE4vD882dlrAgEKtmZ1zbh+6PKdbwO1KLYvDUQ6sz1ENlOYrlGcZst8pNgLG2+c/5bCjhdq03UdFDTd7G5LBjmI8AJyTa7Q7sSfZtcj1tXZop1ue6RNUlGW4ypdQdLb7lANb6vA4Wnkdl4MSR2MLA+a5D35pdYlA69YYAj4EGVe0EIAYDpCx7yLkDxBZftDqnbHY86VvYZVYemlvX85HDsGVWGoYAg9YIuCIwy7uyPZNRIggNbrBPla/qJJxpMrJex/ZN/CxBHkYTJANRFJbbMqXOU9WkqUpwtJipBHCLJWh4Splri6JBNoMIRHOczqDvgC0kmXaXMiD2TJO4mQgBGLYnEInvMq/WYD1mf0bT4gt9d3f4MxmlwdNfcRF+qqj0EyAxNsfTPutm+oC/3QZBsXfdTqH7IX75EeqQRjCCFR6h3UwPrOB90GDPOnjTXwZvxWWFSBhAJNQqHfWYfURB94NINs9W9+pXb/7WT/Tyx1jBkw6ULqaIU9mYbjTDdr3c+bkx6mlJdAAB1BQB5RS80Wg0B7R9S82SFzi3AOQLccjHQdc5jyhrrX21QVhcLzKurAb9Sy26tZ0Xkw5OIQdlQ/5GnO+UNQNtykwGXMUbiN+Y8dfOcmSP6qR3YZ3hb/OR7bB4UU15oaKmiXJN0JuOkd5F7Hu7ZqtR4cDx4g8D4H1Enc+Wo7/5yRqjf824zrS6HE2nuI7JBUtTOlruvcSc6j6r38GWWdonihZlYaka9+nSXT9pR5oI5TqAi41B1Bta44GZAfM0o0mlEJr1RXEYl0cDm708js9TNZaQS3vXG43330tM5VzCot7IJfpW6xfyNj6iFtFNl13q00qOqKxLWyuKi5b2Uh1NiCLGWIT5tNdo2mnQTD1CpllQqgjQ+kqwvbC0Lg7/AEitWPGVFiUmSKMDvOsyTK7C5g2Mkw7TIlR8kxhGL1IB2jVSmOqAdYyYjQrUeBFS3/aNMsA6R0I0bU34SL0zwHxmgJNWImALsDIG8eygiAq0TCmK4jvJIH9JXjZahtp+wZzzbeu3FBsbMBpxGVjOk8kxbEA9SVPu8ZyyrUVtsrk3K5XxVGDfG85Mvvl+dTuwbcO/r+x0JKfZDKvx9ZGm3XGlp9U6WzkigTU7rYbxu8DcfH8Yts97M1Ph76fUY9JfstcdgKx8pY/CK4ijZgw3oc3ehsKo8srd4i2PXmOZJrF074fFH/41bv1A3Q6iaxKnmMUBqeYqWF7X03Xk828GV4fbIig5G4cpgcOCQb0w2l9zdIDXiLy9SVXJA3wOGP8AdIPIW/CW6CUT2Jy8TMVYRFmqZ1I6rHzv+UKu+3Zf4wGSNgTIQTUA1GiJAiTMgYBgbxd4epF3MYRgysg6XhLzD88IbBQoUtNWjeW/D0mjhzwh1C6BYCFBvNmkZrm5rBRZ8nUC1id1kf0F5x3B67XWwt9JU0G4dF93r4mdg2IutW5FuaqatuG7U24TkuyQG20LC2rm3BfoT0Rqd26csvendjX6L+p0dKcOjW4wq0bcB5CTKTocjkUDS1gdDNVtwbflOunDcfUzZTjMXq4GD0H9Qez3IzUz71M2Hah1pny6N+tTGsQ1QUqxporvzVQBWfKDcai9tNLxXOFOY76fRY9dM2IY92hv9aWtMjK/H6Op9wyeR91lcS76PK8gWJ2fht3usPKow/CegC/NpQez9f6hT7Hrjyr1J6Ex4vZE5qpMwL82ksus0TJXhFNgfOk3MBmTWGjGSDK/N4w7dggiIqYzQFlECyxplgWEYRoARIkQpkSJrMREIhkLTawGGBTvINhptHMMtWLbQ9Jm9mUiOdtv5trDXU3Fhp2zkewAp2yMu69c301vzhufO3hO17Ny/SE2sE1v1XnDuQYL7VBbeVqn/IR/PxkbvJZ0pVio66FhFhqdO0IKQldRFRFWpwLUo/kEG5EyZnEr6wtrbTc1/wBk8T3E+RM3s1siPTb9VXQHiVKnmz32IHeDDsoNxa4Pod4gKRKNfeFV0f6pQlHPcdPtN1RZ+Fhxrvr1KT2cVB+gp9ev/qt+c9OACJ4/2cG+C04Va33r/jPULHitkLN95hChmGSptCqAY1iabBCbhxSmQWHSyVSlBZY+4gWEWx3EVYQLCOMsEyiGxaEishljbCDJE1g0gMs2FhriazQ2CjSibmZpq8ARqiW5qvk97IbaXueAnG/Z4jLtUhveVauYdTZekPAm3hO17Nq2Srpe4X13zi/s8N9q1T1LX+8Bv4yHxGdK90diU3mVaoQFmIVRqSTYAdZMErQjorqVYAqwsQeI4iUZNC6baw7bq1M9zA+kFV2nSzABrgg3IDGx0sN3G58oWnyewo3Yel/AIf8AoPD7+Yo3/wANPW0TvFKiU1fbaIpNyDdsn0b2Nt17j8Zo7do5rkmxDo4sL5SpGoJ4E+RMuX2ZSII5pPBFB7LECJY3CUwjLXUNStcta3RXpWfL3cND2TS1U7Zo6bVL+/8Ao8VyG2pTw2HNGoSW5xmFrWysFIvmIN56N9tKBbpXbMymwIC3stz87jKLkDsvmOcYaLUqlVO/6NlVk1v1hlB43vqCJ7xY0baW4s3FN2tyjG3BcEU6pGtwEY925T2xnD7aJLfQ1rHd9FV001A6G+8tQIQGNpfmKpL+khsmoXQZlZSNOkGUnQa2bWZGadSZBQbQyxgmjLJBsk1goVcmAcExqokCVhsDQo9M9Rg+bPUY06GDymGxaAlJorDkmRLGazUCIkTCMZEzWChrCVQtOqT1eG47/Ocd9mRP9I1r2zZKt7aD31vYd9p2TCW5tz2r+Rv2AEnwnGPZWScfUJ3mlVJtuvziXtIL3jOn4SOtEyaNBtJKZc5kMpVhlrmKq0KDAPYxzs2tPObG1jv4xeEoNZh3iK1sNF7o8byFwnS2hTIAAxN1tuW4BRl7iFPhPYrh7i48ewjePOeP5CVfp9orw58eTBuPzvnq8O5DsL6HpeOgb/gPeTBBukNkS1MKKZm8sIGkxTvHsnQIJMhxSMyaw0PFJBkjBkTJ2OJukEyRx4IiGzUJOkEyx9hBOkNg0iBEgY6tAsdBGxswWBJ14iZySMoNlLlk1pdcdbDa2AmGkeIg1BUPMVx9NP0esNbEWJ6r2F/Df4TlPsaoA7QrKdQtKpbt+lpj8BOr7ZcDD1VsekjjQccpsPHTxtOW+wYXx1a//t2v/wDrTkU+8yzXdSOwYmjTBvki9avSO9AO7T0ljibX3m3nKnFUVJ0jpi6UQd0O5SPEyN5i0VHXIG24SiZOUQy6xqlh2FmO4EQVNWy7tB3Xkhi23XgbfQ0Ypczwns8r5sTtI9dZCOH/AKg3EdU9niWsAwv0SL9q8fheeE9nDH9K2iD+1S/5gnvbj56uM0PCjZPGw9pNDEsIxsynehtf9pSLofI27wY0pjiDS1JqCSZAEuSJBhDMIMrJlKAMIMrHxhb24RarTsdILNQsRIFYdkmmpEcIbNRLAgA6xmq4iquBv3wdatFY62QKq9jftg/061+u++RLdkFUseAENAbQtyhrKcM7WByDNr32J8mM5f7DauXGYjUa0D/qpOgcpzbC1xYEmk9gdxOh17NJzX2OLfE1z/c+tRYkVux5Ooo7NiK/jEa1c9UkE7ZPLLKJJyEKmKNt0ClbXQayyamJpaAjqhG2CTEPJ02JJJFoYU5sJFZrZz72etfG7Q0IuaRsd41fQ2nvZ4TkBrtDaP2D/mP5zoOSDH4UNlXfYvmykHw8CdPI+saUSL4YMpB4i34QuFF113jQ+Eaxas0pm4dKImQWai8qJbfIZrSbOfGCNzvkypKpXJir3jaUSeyaemo4wGEhNlzCVSvAWkQJgixUmQqUyN8azhDeL4irm1E1moAywbLCrcnXWEXdqLdUNi0ea5Wn+q1hppTJ1F+BvpxFr+c5x7GB9PiP8IffE6Jy7/2aqbfq23D94n4Bp4D2Jr9Nif8ACT7/APKLDmx5ruo6paSUSZWYBLWRo2qzeSSElBZqBESI3wrSENgo57yE/wB6bQHYPvD850dEnN+Qbf8Aiu0N27hu0cTplMxYeFFJrvMmtOR5rK1+DaHv6/ntjCESTAMCIWKiOSZJ0HuNd40PfMgsNFkZAyTGRMQYiTBPCNBNCYCaYkSsMRBNMYBUF+ME8K8GYA2BZzINWMYtIsIQHj/aHjbYSqtyCU4Ebul0T1A6zyHsTe1XFH9yn94z1ftHKnC4jrpomu7Vi2n3Z5X2KLd8V9Wl6vFh19R59PQ6ma19eE2jX3SNgOE0THEGFUmTKkRTnLbr+cmrHjMbYYyHqgyskKptoLTEqN1CazUcy5CLk2zjkG7JUPXuqU/+qdTQTl/JBrbextuNOp9+iZ1XDs28G0EXshpLvMmgjFKj1CLNUsdSI5TxvRsDbwEItFRt3a1HBAVa7ZUY5ToW14Gw8vGZLKuwqdF0V0PvA9mo0trqBMgsNIdJkSZWpt7DndXp/wAYhBtSid1Wmftr+cnqXmNol5DbGQJiwx9M7qiH7Q/OYcUh3Mv8QjWgUwrGAdpE1h1jzgy8IKNsZCYTI3mDRu8y8iTNXmBRz/2nk/o+I76Q+NyD5CVHsQGuL7qHrU/KWvtHxAGGxIvqXW2h0slMWPDr85Xew5f9sP8Agf8ANiw6j5OnodMYQTCMOINo4lApNWmiJkIAqmEWBWFSYxzLkl/v3Ff4b8e2lxnSqVZWaoga7UmCuNeixUMB5EHxnNOSjA7exNrj6OoNbXuBTv8AGe/o2/TcWFFgVw7Nwu5Dgt/CqDwixeyHattlotLtMIqHhBUKoYXBv/IkH4ibxOKSkheowVV1JJsBGsWil5XcpVwFIO1mNwMmazEHiJk5Ry42nUqYlwKgqIxBVecDZbA2s2YldN4UgaajryaxWMVMMb6AE79CN0FXwxAvl0G834yrWqxzNewBANtN+4fA+UgtZhca8d97WnlLGz6HUh179vgYpRrEDRn000Y27IscabmwAOo3n565uidAdLDsMooNLcTVFjf6c4/Wf+M6RmltGtbSrU787dXfKWu5IJBGnfw0MKmKN7kjd1cbRuz2BrjfI9rybpV61KtUOJrDmlcqA98zAU7A9l6nwnlcVyzxiVHVa7lVYgXOpANheex5K4u2z7FbhqzHRANBzWuZyAdeAO8CcuxjA1HNiAXYgG17ZjobS2KPmcHEZGnse0Tlfi7XNdvh6xROUVVaor865qA31ZyLkWIKk5banhKGnjFtqLXOltZKpXGunaNBF0yT6nTqxyV0j3XK7Hl9nGqferPTzdRzUwc3+Wee5BcpnwXPBVVucNO976Zc9rW+sZLlXtW9BKGXToMDu1VbaDuNu+UOy3ADX7Nf5+MdWoHKlGWZJ8jpR9pbAa0lud3SPpJU/aYpteidd9nHjOcVmGlrcfwmJSB7LfOkVSkluzpeGDdJL7nTh7SaHGlU8Mp/GSq+0nDjLalXYNpcKu/iup1Oo85y2nQBvY6m4sbj1lxsynag+WoB06Y3lbFg+ZlI1uMiadsdT33I5MC0tpHScHy+wb3uzUypsyuhuDx3XHZLGhyvwbbq6dWtx6zwHKDD0hgcJ9PSqPnqE5ObNREKDKKhGpJN9+6ePbDjmqlQEkqyBb9b5ur6h3xnN6qRKOFdnrZ6XZeIK7adwxXprc/ulqYqA/ZLCdHTHp+nYwZ1DGlhWpknemRibdmY/Gclr1CcViXc6nMOojcQbfZ3RnbVUVq6MG/8qlTJ4gKttL9wiPJTS+RSHDuSb+Z7LAct0oVHSvfoM4ORbgLmsG07ifGWWI9pWBBtd3sb35pujv16Xh5zmeFpXYAk63UnhYgk/h8YZsGu82uyhTu3jTXvAHnE9oov7Dq3s9dt3aOy61J+bY06r9IsvOC7Z1Llr6FjfedZqeOwmFVkZT7wsVvcaG193dMgfEbjrgY0VNNyFbX9a/jr+ZjBPudz+hmpkaXP88ieNugNFzmbsvbQTVI3W3zvAmTJjRbp/UVNQgG3d6zVtQevfNzJU5m3sd69muzqdXZNPOt7nEA6sLjnew9gnJfaNsejhcRkoJkW76ZmbcRbViZkyCHMnl6nn8LTBUkjiPSErLfKP3fwmTJnzLY13D1HLOivMoba81QPibgnvM8hhfcf7P4zJkEfB9Rfi/T+GZUHRHz1QlEe94zJkPQZeMIh0HcPWX7VSmzly2GfE1AxsLkJSpsoJtewLMfGbmRGXb2+xQOvSHjJJUPRS/Rd1LDrKtZfLO/nMmSkuZzx939f5LHHm9esTv6PjZNLxerVJK67gtvAaTUyQ6L0O6HJ+o9jTkYFSQS7A6ndoLfGGpuSqE/tsPCwmTJF8kdUOprZ39q/ZMmTJLJzKY+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xQSEhQUExQVFRUUFxQXFxcXFBQVFxQVGBQXFxQVFBUYHCggHBolHBUUITEhJSkrLi4uFx8zODMsNygtLisBCgoKDg0OGhAQGiwcHCQsMSwsLCwsLCwsLCwsLCwsLCwsLCwsLCwsLCwsLCwsLCwsLCwsLCwsLCwsLCwsLCwsLP/AABEIARMAtwMBIgACEQEDEQH/xAAbAAACAgMBAAAAAAAAAAAAAAADBAIFAAEHBv/EAEsQAAIBAgMDCQQGBgcGBwAAAAECAAMRBBIhBTFBBhMiUWFxgZGxBzKh8CNygrLB0RRCUmKS4RUkM2NzorM0NcLD0vElQ1NUZIOT/8QAGgEAAwEBAQEAAAAAAAAAAAAAAQIDAAQFBv/EADIRAAICAQIDBQcDBQEAAAAAAAABAhEDEiEEMUETIjJRcRQzQ2GBkfAjscFSodHh8QX/2gAMAwEAAhEDEQA/AL9li9SnHmpwVRJ6KkeU4le9OD3RqqsWZZRMjKJjPE67fPZGWEXqiOiUhRjMD8eqRf5/ORBlCHUYd7xRTw6vkTSvw6pFjqO3Tx3j8YUB7gtmnLnp/sMSv1H6S+AJZfsy3oYw+6Tp18RPN7Ux60K1JmNlqBkbr0sUPcCSPtSwqYtAwUuoY7lLC57hJpx8PkWkp7TS5/jHq9CzHW99fnzgW3Q1LFWy5txbKDfs3DzBhsTQtqN3CFS3oV47WpCOaRMlzDKqkqbMGINtCFbLv8pCOpJ8icoOL3NKdJu8nXoZMg0N6SVDrqA71FQWtpol9Yu9dRvYDvIEEcikrQ08coumFRoRakWxO0MOCAlZD0KVwGQ9MhzUAA1NjlF/hAPtOmP2j9VHPoIizQatuikuGyRlSTfoW9KpfzPqYQLKvEbWTMClCtYUqQJKkFnXnC56TgAdJdwlthqgYAjcQD4EXEnjzRmtiuXBLG0mTSZDokyPYmkvd0wtCESJSclnoULVFi9SnPN8sOWRwdbmloc50FYsXygZiQBbKerrnmm9oWKqHoUqKDiXLG3iWEDyxQewlI6C6RepTnP6nLDEn3q9JR1U1QnzOaPYHb7MBc4h+1UfX+FAIPakuSbN7G3zaR6PaFPIaf76O7fuqKmRSewm+/qMA4t/3lU2Jd72oYo30N0Oove13caX7JJVq7hhGJtvqVaa6EW3KT2zR4rJXhbNPgcN7zS2D47aFBKr2qIED5FJdRfLSp5mCk3tmLa7jwkMNt/DCohZ8yqyswRXc2BBt0R2fGJYjYjWzU6NGkTo1Nmaoq6e8j2vb903t1zKGy8QR/aUE3+7SJ1GhF7iaOXM1pS+5p4eGUlkctvlyKTljjBVp0Wsyk5iQQQBmsbC/VoOqI19pNiCt8ue9M7yNKYYAG+lzmJvL/GbHepnomsC1hYc0ihlUZweLDU5dDPIjnKZyNmVcwDoNG36gjfuBnPOM01q5nXjnBrucv8AO50A7YrsirzSqimo1xVuSzqFubAbgNBe2sk+3Kh6JqUEGnvAkg9Vy1pXbH2Nhqq3/R6ii5H0jHeDqMob1Es6WyqFJ+hTTMdQcvuFbe41/e1B7Jbs8r31czmWbAtnDaPn+xV7d2o9N1ptiF50LkJIXLRp3NSxsCQxJ3DU314RJNoqw1rYhz+4HA8Mqgz22BrLTObm0Jvc3UaniSeJ1MtatBKvSWy36vxjezyWzkxPa4S3jBX8zmWpPRw+Je9rs/OX03as3aYZMLV4YS9/22pW8jrPY4mkVNjIWlFwUHzbZGX/AKWRPaKR5lMHiyLKmHp9l/8ApEImwcSdTVpqf3Ub8xPRoNYwiR1wmJEnx+eXU89Q5O1SOli6h+qqr8Tcz0eEpZFVR+qANeNhabUb/CTAjxxwh4UTnmyZPG7GabTJGnMhCj0JMjnkmEDUM5TuK/amwsNiHD1qKuwFrm+69wDY68d/XBU+T+EX3cNQHbzSE/ER52mB5tKNrfmRTDovuoq9ygegkKkNeQzCMhWrEKwMSxKnRhvXh1r+sPQjtAlnVEVZY6ZJxFbA2I463HHqtFKi5ag6nH+ccPEfdMdVANBu1t56iQrU7juII7xujNWInpfmhLaLmmjVF95VJB04Akb/AJ1nnOWvJsrWo1rj+sVVp5EDEqFVAOmT0iQRrbznqcc6802YAqQAb6gXIFz2C9z3Sk5TbRxGHFOgF9+oy0sQzKzorKiuiW3ML5c++3brOPiXLXFM9Dg4x0Sa/wCDibKAphKjGoza1bkm7iwy5gbWstiLfGNZLAae7utw0tp4QGynJTUWIaoCOpg5vbs6uwiOLO+CSR5eWTc2uSJKgMZwFbLoTpu7oGkeHV8iFA17/kzPcEVTtDWIw91OlzvB0t175WmkZbYZivaIydnhhdd40139kVT08yksWvdFGtPd8/PCMBISpRIuCLWklWO5EVCgAGvePxkgIQprN5YLDpJ0hMhEWai2UoumaBczGcQbN2H09ZBI62yFSBMI1+r4/lBsp6x5fzhEZl5A3mrdp9PSaKjqv8YTGqjgcRAM1+s+BjGaCmAwDoeA7rkfheAZHP6yjuUn8Y/lgnSMmLKJQ43YbV6gXnCqlWp5bHpFxodGAuL21HAzn52jWrYiktd2YrWGmgsxdQ5FuJyjynU61FjVoFWKnnqI32H9oCCdNd3xnPuU+wWpYsdMB62JqBQoNkOZTcOQAdag3DhOTNXaI7uGt4meqepzdZb+7XAF/wC9UafxLp9gSyAlIjviKTo6ZalOzZx7gdTcZesjpeI4S5wdXOobcTvHUwNmHgQRO6MtzzZwaS8/yggOvz4QgPHq+TIFLiGpLpGJpDNGraXeAxC337/n8pRUUhr2IPz87pKUUzohNxL3EUVbfYepiD4YDtksPir6N4GHakSCR5SauJZ1LdFc1K1po0409L8Jo04+oi4gaaTI1TpTU1jKAYwLmGYQTiIh2BzSLNNsJAiEUGzTLyLiQvCCzbmDBk2kQsJja4kDiLjtufKb50Hg38LflNqbdkC+1KKmxqoD1ZgT5DWKMiq2tiMRULYWjQYGs1AJXubU3V+dJCqL/qW8TOeYfa1fE4vD882dlrAgEKtmZ1zbh+6PKdbwO1KLYvDUQ6sz1ENlOYrlGcZst8pNgLG2+c/5bCjhdq03UdFDTd7G5LBjmI8AJyTa7Q7sSfZtcj1tXZop1ue6RNUlGW4ypdQdLb7lANb6vA4Wnkdl4MSR2MLA+a5D35pdYlA69YYAj4EGVe0EIAYDpCx7yLkDxBZftDqnbHY86VvYZVYemlvX85HDsGVWGoYAg9YIuCIwy7uyPZNRIggNbrBPla/qJJxpMrJex/ZN/CxBHkYTJANRFJbbMqXOU9WkqUpwtJipBHCLJWh4Splri6JBNoMIRHOczqDvgC0kmXaXMiD2TJO4mQgBGLYnEInvMq/WYD1mf0bT4gt9d3f4MxmlwdNfcRF+qqj0EyAxNsfTPutm+oC/3QZBsXfdTqH7IX75EeqQRjCCFR6h3UwPrOB90GDPOnjTXwZvxWWFSBhAJNQqHfWYfURB94NINs9W9+pXb/7WT/Tyx1jBkw6ULqaIU9mYbjTDdr3c+bkx6mlJdAAB1BQB5RS80Wg0B7R9S82SFzi3AOQLccjHQdc5jyhrrX21QVhcLzKurAb9Sy26tZ0Xkw5OIQdlQ/5GnO+UNQNtykwGXMUbiN+Y8dfOcmSP6qR3YZ3hb/OR7bB4UU15oaKmiXJN0JuOkd5F7Hu7ZqtR4cDx4g8D4H1Enc+Wo7/5yRqjf824zrS6HE2nuI7JBUtTOlruvcSc6j6r38GWWdonihZlYaka9+nSXT9pR5oI5TqAi41B1Bta44GZAfM0o0mlEJr1RXEYl0cDm708js9TNZaQS3vXG43330tM5VzCot7IJfpW6xfyNj6iFtFNl13q00qOqKxLWyuKi5b2Uh1NiCLGWIT5tNdo2mnQTD1CpllQqgjQ+kqwvbC0Lg7/AEitWPGVFiUmSKMDvOsyTK7C5g2Mkw7TIlR8kxhGL1IB2jVSmOqAdYyYjQrUeBFS3/aNMsA6R0I0bU34SL0zwHxmgJNWImALsDIG8eygiAq0TCmK4jvJIH9JXjZahtp+wZzzbeu3FBsbMBpxGVjOk8kxbEA9SVPu8ZyyrUVtsrk3K5XxVGDfG85Mvvl+dTuwbcO/r+x0JKfZDKvx9ZGm3XGlp9U6WzkigTU7rYbxu8DcfH8Yts97M1Ph76fUY9JfstcdgKx8pY/CK4ijZgw3oc3ehsKo8srd4i2PXmOZJrF074fFH/41bv1A3Q6iaxKnmMUBqeYqWF7X03Xk828GV4fbIig5G4cpgcOCQb0w2l9zdIDXiLy9SVXJA3wOGP8AdIPIW/CW6CUT2Jy8TMVYRFmqZ1I6rHzv+UKu+3Zf4wGSNgTIQTUA1GiJAiTMgYBgbxd4epF3MYRgysg6XhLzD88IbBQoUtNWjeW/D0mjhzwh1C6BYCFBvNmkZrm5rBRZ8nUC1id1kf0F5x3B67XWwt9JU0G4dF93r4mdg2IutW5FuaqatuG7U24TkuyQG20LC2rm3BfoT0Rqd26csvendjX6L+p0dKcOjW4wq0bcB5CTKTocjkUDS1gdDNVtwbflOunDcfUzZTjMXq4GD0H9Qez3IzUz71M2Hah1pny6N+tTGsQ1QUqxporvzVQBWfKDcai9tNLxXOFOY76fRY9dM2IY92hv9aWtMjK/H6Op9wyeR91lcS76PK8gWJ2fht3usPKow/CegC/NpQez9f6hT7Hrjyr1J6Ex4vZE5qpMwL82ksus0TJXhFNgfOk3MBmTWGjGSDK/N4w7dggiIqYzQFlECyxplgWEYRoARIkQpkSJrMREIhkLTawGGBTvINhptHMMtWLbQ9Jm9mUiOdtv5trDXU3Fhp2zkewAp2yMu69c301vzhufO3hO17Ny/SE2sE1v1XnDuQYL7VBbeVqn/IR/PxkbvJZ0pVio66FhFhqdO0IKQldRFRFWpwLUo/kEG5EyZnEr6wtrbTc1/wBk8T3E+RM3s1siPTb9VXQHiVKnmz32IHeDDsoNxa4Pod4gKRKNfeFV0f6pQlHPcdPtN1RZ+Fhxrvr1KT2cVB+gp9ev/qt+c9OACJ4/2cG+C04Va33r/jPULHitkLN95hChmGSptCqAY1iabBCbhxSmQWHSyVSlBZY+4gWEWx3EVYQLCOMsEyiGxaEishljbCDJE1g0gMs2FhriazQ2CjSibmZpq8ARqiW5qvk97IbaXueAnG/Z4jLtUhveVauYdTZekPAm3hO17Nq2Srpe4X13zi/s8N9q1T1LX+8Bv4yHxGdK90diU3mVaoQFmIVRqSTYAdZMErQjorqVYAqwsQeI4iUZNC6baw7bq1M9zA+kFV2nSzABrgg3IDGx0sN3G58oWnyewo3Yel/AIf8AoPD7+Yo3/wANPW0TvFKiU1fbaIpNyDdsn0b2Nt17j8Zo7do5rkmxDo4sL5SpGoJ4E+RMuX2ZSII5pPBFB7LECJY3CUwjLXUNStcta3RXpWfL3cND2TS1U7Zo6bVL+/8Ao8VyG2pTw2HNGoSW5xmFrWysFIvmIN56N9tKBbpXbMymwIC3stz87jKLkDsvmOcYaLUqlVO/6NlVk1v1hlB43vqCJ7xY0baW4s3FN2tyjG3BcEU6pGtwEY925T2xnD7aJLfQ1rHd9FV001A6G+8tQIQGNpfmKpL+khsmoXQZlZSNOkGUnQa2bWZGadSZBQbQyxgmjLJBsk1goVcmAcExqokCVhsDQo9M9Rg+bPUY06GDymGxaAlJorDkmRLGazUCIkTCMZEzWChrCVQtOqT1eG47/Ocd9mRP9I1r2zZKt7aD31vYd9p2TCW5tz2r+Rv2AEnwnGPZWScfUJ3mlVJtuvziXtIL3jOn4SOtEyaNBtJKZc5kMpVhlrmKq0KDAPYxzs2tPObG1jv4xeEoNZh3iK1sNF7o8byFwnS2hTIAAxN1tuW4BRl7iFPhPYrh7i48ewjePOeP5CVfp9orw58eTBuPzvnq8O5DsL6HpeOgb/gPeTBBukNkS1MKKZm8sIGkxTvHsnQIJMhxSMyaw0PFJBkjBkTJ2OJukEyRx4IiGzUJOkEyx9hBOkNg0iBEgY6tAsdBGxswWBJ14iZySMoNlLlk1pdcdbDa2AmGkeIg1BUPMVx9NP0esNbEWJ6r2F/Df4TlPsaoA7QrKdQtKpbt+lpj8BOr7ZcDD1VsekjjQccpsPHTxtOW+wYXx1a//t2v/wDrTkU+8yzXdSOwYmjTBvki9avSO9AO7T0ljibX3m3nKnFUVJ0jpi6UQd0O5SPEyN5i0VHXIG24SiZOUQy6xqlh2FmO4EQVNWy7tB3Xkhi23XgbfQ0Ypczwns8r5sTtI9dZCOH/AKg3EdU9niWsAwv0SL9q8fheeE9nDH9K2iD+1S/5gnvbj56uM0PCjZPGw9pNDEsIxsynehtf9pSLofI27wY0pjiDS1JqCSZAEuSJBhDMIMrJlKAMIMrHxhb24RarTsdILNQsRIFYdkmmpEcIbNRLAgA6xmq4iquBv3wdatFY62QKq9jftg/061+u++RLdkFUseAENAbQtyhrKcM7WByDNr32J8mM5f7DauXGYjUa0D/qpOgcpzbC1xYEmk9gdxOh17NJzX2OLfE1z/c+tRYkVux5Ooo7NiK/jEa1c9UkE7ZPLLKJJyEKmKNt0ClbXQayyamJpaAjqhG2CTEPJ02JJJFoYU5sJFZrZz72etfG7Q0IuaRsd41fQ2nvZ4TkBrtDaP2D/mP5zoOSDH4UNlXfYvmykHw8CdPI+saUSL4YMpB4i34QuFF113jQ+Eaxas0pm4dKImQWai8qJbfIZrSbOfGCNzvkypKpXJir3jaUSeyaemo4wGEhNlzCVSvAWkQJgixUmQqUyN8azhDeL4irm1E1moAywbLCrcnXWEXdqLdUNi0ea5Wn+q1hppTJ1F+BvpxFr+c5x7GB9PiP8IffE6Jy7/2aqbfq23D94n4Bp4D2Jr9Nif8ACT7/APKLDmx5ruo6paSUSZWYBLWRo2qzeSSElBZqBESI3wrSENgo57yE/wB6bQHYPvD850dEnN+Qbf8Aiu0N27hu0cTplMxYeFFJrvMmtOR5rK1+DaHv6/ntjCESTAMCIWKiOSZJ0HuNd40PfMgsNFkZAyTGRMQYiTBPCNBNCYCaYkSsMRBNMYBUF+ME8K8GYA2BZzINWMYtIsIQHj/aHjbYSqtyCU4Ebul0T1A6zyHsTe1XFH9yn94z1ftHKnC4jrpomu7Vi2n3Z5X2KLd8V9Wl6vFh19R59PQ6ma19eE2jX3SNgOE0THEGFUmTKkRTnLbr+cmrHjMbYYyHqgyskKptoLTEqN1CazUcy5CLk2zjkG7JUPXuqU/+qdTQTl/JBrbextuNOp9+iZ1XDs28G0EXshpLvMmgjFKj1CLNUsdSI5TxvRsDbwEItFRt3a1HBAVa7ZUY5ToW14Gw8vGZLKuwqdF0V0PvA9mo0trqBMgsNIdJkSZWpt7DndXp/wAYhBtSid1Wmftr+cnqXmNol5DbGQJiwx9M7qiH7Q/OYcUh3Mv8QjWgUwrGAdpE1h1jzgy8IKNsZCYTI3mDRu8y8iTNXmBRz/2nk/o+I76Q+NyD5CVHsQGuL7qHrU/KWvtHxAGGxIvqXW2h0slMWPDr85Xew5f9sP8Agf8ANiw6j5OnodMYQTCMOINo4lApNWmiJkIAqmEWBWFSYxzLkl/v3Ff4b8e2lxnSqVZWaoga7UmCuNeixUMB5EHxnNOSjA7exNrj6OoNbXuBTv8AGe/o2/TcWFFgVw7Nwu5Dgt/CqDwixeyHattlotLtMIqHhBUKoYXBv/IkH4ibxOKSkheowVV1JJsBGsWil5XcpVwFIO1mNwMmazEHiJk5Ry42nUqYlwKgqIxBVecDZbA2s2YldN4UgaajryaxWMVMMb6AE79CN0FXwxAvl0G834yrWqxzNewBANtN+4fA+UgtZhca8d97WnlLGz6HUh179vgYpRrEDRn000Y27IscabmwAOo3n565uidAdLDsMooNLcTVFjf6c4/Wf+M6RmltGtbSrU787dXfKWu5IJBGnfw0MKmKN7kjd1cbRuz2BrjfI9rybpV61KtUOJrDmlcqA98zAU7A9l6nwnlcVyzxiVHVa7lVYgXOpANheex5K4u2z7FbhqzHRANBzWuZyAdeAO8CcuxjA1HNiAXYgG17ZjobS2KPmcHEZGnse0Tlfi7XNdvh6xROUVVaor865qA31ZyLkWIKk5banhKGnjFtqLXOltZKpXGunaNBF0yT6nTqxyV0j3XK7Hl9nGqferPTzdRzUwc3+Wee5BcpnwXPBVVucNO976Zc9rW+sZLlXtW9BKGXToMDu1VbaDuNu+UOy3ADX7Nf5+MdWoHKlGWZJ8jpR9pbAa0lud3SPpJU/aYpteidd9nHjOcVmGlrcfwmJSB7LfOkVSkluzpeGDdJL7nTh7SaHGlU8Mp/GSq+0nDjLalXYNpcKu/iup1Oo85y2nQBvY6m4sbj1lxsynag+WoB06Y3lbFg+ZlI1uMiadsdT33I5MC0tpHScHy+wb3uzUypsyuhuDx3XHZLGhyvwbbq6dWtx6zwHKDD0hgcJ9PSqPnqE5ObNREKDKKhGpJN9+6ePbDjmqlQEkqyBb9b5ur6h3xnN6qRKOFdnrZ6XZeIK7adwxXprc/ulqYqA/ZLCdHTHp+nYwZ1DGlhWpknemRibdmY/Gclr1CcViXc6nMOojcQbfZ3RnbVUVq6MG/8qlTJ4gKttL9wiPJTS+RSHDuSb+Z7LAct0oVHSvfoM4ORbgLmsG07ifGWWI9pWBBtd3sb35pujv16Xh5zmeFpXYAk63UnhYgk/h8YZsGu82uyhTu3jTXvAHnE9oov7Dq3s9dt3aOy61J+bY06r9IsvOC7Z1Llr6FjfedZqeOwmFVkZT7wsVvcaG193dMgfEbjrgY0VNNyFbX9a/jr+ZjBPudz+hmpkaXP88ieNugNFzmbsvbQTVI3W3zvAmTJjRbp/UVNQgG3d6zVtQevfNzJU5m3sd69muzqdXZNPOt7nEA6sLjnew9gnJfaNsejhcRkoJkW76ZmbcRbViZkyCHMnl6nn8LTBUkjiPSErLfKP3fwmTJnzLY13D1HLOivMoba81QPibgnvM8hhfcf7P4zJkEfB9Rfi/T+GZUHRHz1QlEe94zJkPQZeMIh0HcPWX7VSmzly2GfE1AxsLkJSpsoJtewLMfGbmRGXb2+xQOvSHjJJUPRS/Rd1LDrKtZfLO/nMmSkuZzx939f5LHHm9esTv6PjZNLxerVJK67gtvAaTUyQ6L0O6HJ+o9jTkYFSQS7A6ndoLfGGpuSqE/tsPCwmTJF8kdUOprZ39q/ZMmTJLJzKY+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QSEhQUExQVFRUUFxQXFxcXFBQVFxQVGBQXFxQVFBUYHCggHBolHBUUITEhJSkrLi4uFx8zODMsNygtLisBCgoKDg0OGhAQGiwcHCQsMSwsLCwsLCwsLCwsLCwsLCwsLCwsLCwsLCwsLCwsLCwsLCwsLCwsLCwsLCwsLCwsLP/AABEIARMAtwMBIgACEQEDEQH/xAAbAAACAgMBAAAAAAAAAAAAAAADBAIFAAEHBv/EAEsQAAIBAgMDCQQGBgcGBwAAAAECAAMRBBIhBTFBBhMiUWFxgZGxBzKh8CNygrLB0RRCUmKS4RUkM2NzorM0NcLD0vElQ1NUZIOT/8QAGgEAAwEBAQEAAAAAAAAAAAAAAQIDAAQFBv/EADIRAAICAQIDBQcDBQEAAAAAAAABAhEDEiEEMUETIjJRcRQzQ2GBkfAjscFSodHh8QX/2gAMAwEAAhEDEQA/AL9li9SnHmpwVRJ6KkeU4le9OD3RqqsWZZRMjKJjPE67fPZGWEXqiOiUhRjMD8eqRf5/ORBlCHUYd7xRTw6vkTSvw6pFjqO3Tx3j8YUB7gtmnLnp/sMSv1H6S+AJZfsy3oYw+6Tp18RPN7Ux60K1JmNlqBkbr0sUPcCSPtSwqYtAwUuoY7lLC57hJpx8PkWkp7TS5/jHq9CzHW99fnzgW3Q1LFWy5txbKDfs3DzBhsTQtqN3CFS3oV47WpCOaRMlzDKqkqbMGINtCFbLv8pCOpJ8icoOL3NKdJu8nXoZMg0N6SVDrqA71FQWtpol9Yu9dRvYDvIEEcikrQ08coumFRoRakWxO0MOCAlZD0KVwGQ9MhzUAA1NjlF/hAPtOmP2j9VHPoIizQatuikuGyRlSTfoW9KpfzPqYQLKvEbWTMClCtYUqQJKkFnXnC56TgAdJdwlthqgYAjcQD4EXEnjzRmtiuXBLG0mTSZDokyPYmkvd0wtCESJSclnoULVFi9SnPN8sOWRwdbmloc50FYsXygZiQBbKerrnmm9oWKqHoUqKDiXLG3iWEDyxQewlI6C6RepTnP6nLDEn3q9JR1U1QnzOaPYHb7MBc4h+1UfX+FAIPakuSbN7G3zaR6PaFPIaf76O7fuqKmRSewm+/qMA4t/3lU2Jd72oYo30N0Oove13caX7JJVq7hhGJtvqVaa6EW3KT2zR4rJXhbNPgcN7zS2D47aFBKr2qIED5FJdRfLSp5mCk3tmLa7jwkMNt/DCohZ8yqyswRXc2BBt0R2fGJYjYjWzU6NGkTo1Nmaoq6e8j2vb903t1zKGy8QR/aUE3+7SJ1GhF7iaOXM1pS+5p4eGUlkctvlyKTljjBVp0Wsyk5iQQQBmsbC/VoOqI19pNiCt8ue9M7yNKYYAG+lzmJvL/GbHepnomsC1hYc0ihlUZweLDU5dDPIjnKZyNmVcwDoNG36gjfuBnPOM01q5nXjnBrucv8AO50A7YrsirzSqimo1xVuSzqFubAbgNBe2sk+3Kh6JqUEGnvAkg9Vy1pXbH2Nhqq3/R6ii5H0jHeDqMob1Es6WyqFJ+hTTMdQcvuFbe41/e1B7Jbs8r31czmWbAtnDaPn+xV7d2o9N1ptiF50LkJIXLRp3NSxsCQxJ3DU314RJNoqw1rYhz+4HA8Mqgz22BrLTObm0Jvc3UaniSeJ1MtatBKvSWy36vxjezyWzkxPa4S3jBX8zmWpPRw+Je9rs/OX03as3aYZMLV4YS9/22pW8jrPY4mkVNjIWlFwUHzbZGX/AKWRPaKR5lMHiyLKmHp9l/8ApEImwcSdTVpqf3Ub8xPRoNYwiR1wmJEnx+eXU89Q5O1SOli6h+qqr8Tcz0eEpZFVR+qANeNhabUb/CTAjxxwh4UTnmyZPG7GabTJGnMhCj0JMjnkmEDUM5TuK/amwsNiHD1qKuwFrm+69wDY68d/XBU+T+EX3cNQHbzSE/ER52mB5tKNrfmRTDovuoq9ygegkKkNeQzCMhWrEKwMSxKnRhvXh1r+sPQjtAlnVEVZY6ZJxFbA2I463HHqtFKi5ag6nH+ccPEfdMdVANBu1t56iQrU7juII7xujNWInpfmhLaLmmjVF95VJB04Akb/AJ1nnOWvJsrWo1rj+sVVp5EDEqFVAOmT0iQRrbznqcc6802YAqQAb6gXIFz2C9z3Sk5TbRxGHFOgF9+oy0sQzKzorKiuiW3ML5c++3brOPiXLXFM9Dg4x0Sa/wCDibKAphKjGoza1bkm7iwy5gbWstiLfGNZLAae7utw0tp4QGynJTUWIaoCOpg5vbs6uwiOLO+CSR5eWTc2uSJKgMZwFbLoTpu7oGkeHV8iFA17/kzPcEVTtDWIw91OlzvB0t175WmkZbYZivaIydnhhdd40139kVT08yksWvdFGtPd8/PCMBISpRIuCLWklWO5EVCgAGvePxkgIQprN5YLDpJ0hMhEWai2UoumaBczGcQbN2H09ZBI62yFSBMI1+r4/lBsp6x5fzhEZl5A3mrdp9PSaKjqv8YTGqjgcRAM1+s+BjGaCmAwDoeA7rkfheAZHP6yjuUn8Y/lgnSMmLKJQ43YbV6gXnCqlWp5bHpFxodGAuL21HAzn52jWrYiktd2YrWGmgsxdQ5FuJyjynU61FjVoFWKnnqI32H9oCCdNd3xnPuU+wWpYsdMB62JqBQoNkOZTcOQAdag3DhOTNXaI7uGt4meqepzdZb+7XAF/wC9UafxLp9gSyAlIjviKTo6ZalOzZx7gdTcZesjpeI4S5wdXOobcTvHUwNmHgQRO6MtzzZwaS8/yggOvz4QgPHq+TIFLiGpLpGJpDNGraXeAxC337/n8pRUUhr2IPz87pKUUzohNxL3EUVbfYepiD4YDtksPir6N4GHakSCR5SauJZ1LdFc1K1po0409L8Jo04+oi4gaaTI1TpTU1jKAYwLmGYQTiIh2BzSLNNsJAiEUGzTLyLiQvCCzbmDBk2kQsJja4kDiLjtufKb50Hg38LflNqbdkC+1KKmxqoD1ZgT5DWKMiq2tiMRULYWjQYGs1AJXubU3V+dJCqL/qW8TOeYfa1fE4vD882dlrAgEKtmZ1zbh+6PKdbwO1KLYvDUQ6sz1ENlOYrlGcZst8pNgLG2+c/5bCjhdq03UdFDTd7G5LBjmI8AJyTa7Q7sSfZtcj1tXZop1ue6RNUlGW4ypdQdLb7lANb6vA4Wnkdl4MSR2MLA+a5D35pdYlA69YYAj4EGVe0EIAYDpCx7yLkDxBZftDqnbHY86VvYZVYemlvX85HDsGVWGoYAg9YIuCIwy7uyPZNRIggNbrBPla/qJJxpMrJex/ZN/CxBHkYTJANRFJbbMqXOU9WkqUpwtJipBHCLJWh4Splri6JBNoMIRHOczqDvgC0kmXaXMiD2TJO4mQgBGLYnEInvMq/WYD1mf0bT4gt9d3f4MxmlwdNfcRF+qqj0EyAxNsfTPutm+oC/3QZBsXfdTqH7IX75EeqQRjCCFR6h3UwPrOB90GDPOnjTXwZvxWWFSBhAJNQqHfWYfURB94NINs9W9+pXb/7WT/Tyx1jBkw6ULqaIU9mYbjTDdr3c+bkx6mlJdAAB1BQB5RS80Wg0B7R9S82SFzi3AOQLccjHQdc5jyhrrX21QVhcLzKurAb9Sy26tZ0Xkw5OIQdlQ/5GnO+UNQNtykwGXMUbiN+Y8dfOcmSP6qR3YZ3hb/OR7bB4UU15oaKmiXJN0JuOkd5F7Hu7ZqtR4cDx4g8D4H1Enc+Wo7/5yRqjf824zrS6HE2nuI7JBUtTOlruvcSc6j6r38GWWdonihZlYaka9+nSXT9pR5oI5TqAi41B1Bta44GZAfM0o0mlEJr1RXEYl0cDm708js9TNZaQS3vXG43330tM5VzCot7IJfpW6xfyNj6iFtFNl13q00qOqKxLWyuKi5b2Uh1NiCLGWIT5tNdo2mnQTD1CpllQqgjQ+kqwvbC0Lg7/AEitWPGVFiUmSKMDvOsyTK7C5g2Mkw7TIlR8kxhGL1IB2jVSmOqAdYyYjQrUeBFS3/aNMsA6R0I0bU34SL0zwHxmgJNWImALsDIG8eygiAq0TCmK4jvJIH9JXjZahtp+wZzzbeu3FBsbMBpxGVjOk8kxbEA9SVPu8ZyyrUVtsrk3K5XxVGDfG85Mvvl+dTuwbcO/r+x0JKfZDKvx9ZGm3XGlp9U6WzkigTU7rYbxu8DcfH8Yts97M1Ph76fUY9JfstcdgKx8pY/CK4ijZgw3oc3ehsKo8srd4i2PXmOZJrF074fFH/41bv1A3Q6iaxKnmMUBqeYqWF7X03Xk828GV4fbIig5G4cpgcOCQb0w2l9zdIDXiLy9SVXJA3wOGP8AdIPIW/CW6CUT2Jy8TMVYRFmqZ1I6rHzv+UKu+3Zf4wGSNgTIQTUA1GiJAiTMgYBgbxd4epF3MYRgysg6XhLzD88IbBQoUtNWjeW/D0mjhzwh1C6BYCFBvNmkZrm5rBRZ8nUC1id1kf0F5x3B67XWwt9JU0G4dF93r4mdg2IutW5FuaqatuG7U24TkuyQG20LC2rm3BfoT0Rqd26csvendjX6L+p0dKcOjW4wq0bcB5CTKTocjkUDS1gdDNVtwbflOunDcfUzZTjMXq4GD0H9Qez3IzUz71M2Hah1pny6N+tTGsQ1QUqxporvzVQBWfKDcai9tNLxXOFOY76fRY9dM2IY92hv9aWtMjK/H6Op9wyeR91lcS76PK8gWJ2fht3usPKow/CegC/NpQez9f6hT7Hrjyr1J6Ex4vZE5qpMwL82ksus0TJXhFNgfOk3MBmTWGjGSDK/N4w7dggiIqYzQFlECyxplgWEYRoARIkQpkSJrMREIhkLTawGGBTvINhptHMMtWLbQ9Jm9mUiOdtv5trDXU3Fhp2zkewAp2yMu69c301vzhufO3hO17Ny/SE2sE1v1XnDuQYL7VBbeVqn/IR/PxkbvJZ0pVio66FhFhqdO0IKQldRFRFWpwLUo/kEG5EyZnEr6wtrbTc1/wBk8T3E+RM3s1siPTb9VXQHiVKnmz32IHeDDsoNxa4Pod4gKRKNfeFV0f6pQlHPcdPtN1RZ+Fhxrvr1KT2cVB+gp9ev/qt+c9OACJ4/2cG+C04Va33r/jPULHitkLN95hChmGSptCqAY1iabBCbhxSmQWHSyVSlBZY+4gWEWx3EVYQLCOMsEyiGxaEishljbCDJE1g0gMs2FhriazQ2CjSibmZpq8ARqiW5qvk97IbaXueAnG/Z4jLtUhveVauYdTZekPAm3hO17Nq2Srpe4X13zi/s8N9q1T1LX+8Bv4yHxGdK90diU3mVaoQFmIVRqSTYAdZMErQjorqVYAqwsQeI4iUZNC6baw7bq1M9zA+kFV2nSzABrgg3IDGx0sN3G58oWnyewo3Yel/AIf8AoPD7+Yo3/wANPW0TvFKiU1fbaIpNyDdsn0b2Nt17j8Zo7do5rkmxDo4sL5SpGoJ4E+RMuX2ZSII5pPBFB7LECJY3CUwjLXUNStcta3RXpWfL3cND2TS1U7Zo6bVL+/8Ao8VyG2pTw2HNGoSW5xmFrWysFIvmIN56N9tKBbpXbMymwIC3stz87jKLkDsvmOcYaLUqlVO/6NlVk1v1hlB43vqCJ7xY0baW4s3FN2tyjG3BcEU6pGtwEY925T2xnD7aJLfQ1rHd9FV001A6G+8tQIQGNpfmKpL+khsmoXQZlZSNOkGUnQa2bWZGadSZBQbQyxgmjLJBsk1goVcmAcExqokCVhsDQo9M9Rg+bPUY06GDymGxaAlJorDkmRLGazUCIkTCMZEzWChrCVQtOqT1eG47/Ocd9mRP9I1r2zZKt7aD31vYd9p2TCW5tz2r+Rv2AEnwnGPZWScfUJ3mlVJtuvziXtIL3jOn4SOtEyaNBtJKZc5kMpVhlrmKq0KDAPYxzs2tPObG1jv4xeEoNZh3iK1sNF7o8byFwnS2hTIAAxN1tuW4BRl7iFPhPYrh7i48ewjePOeP5CVfp9orw58eTBuPzvnq8O5DsL6HpeOgb/gPeTBBukNkS1MKKZm8sIGkxTvHsnQIJMhxSMyaw0PFJBkjBkTJ2OJukEyRx4IiGzUJOkEyx9hBOkNg0iBEgY6tAsdBGxswWBJ14iZySMoNlLlk1pdcdbDa2AmGkeIg1BUPMVx9NP0esNbEWJ6r2F/Df4TlPsaoA7QrKdQtKpbt+lpj8BOr7ZcDD1VsekjjQccpsPHTxtOW+wYXx1a//t2v/wDrTkU+8yzXdSOwYmjTBvki9avSO9AO7T0ljibX3m3nKnFUVJ0jpi6UQd0O5SPEyN5i0VHXIG24SiZOUQy6xqlh2FmO4EQVNWy7tB3Xkhi23XgbfQ0Ypczwns8r5sTtI9dZCOH/AKg3EdU9niWsAwv0SL9q8fheeE9nDH9K2iD+1S/5gnvbj56uM0PCjZPGw9pNDEsIxsynehtf9pSLofI27wY0pjiDS1JqCSZAEuSJBhDMIMrJlKAMIMrHxhb24RarTsdILNQsRIFYdkmmpEcIbNRLAgA6xmq4iquBv3wdatFY62QKq9jftg/061+u++RLdkFUseAENAbQtyhrKcM7WByDNr32J8mM5f7DauXGYjUa0D/qpOgcpzbC1xYEmk9gdxOh17NJzX2OLfE1z/c+tRYkVux5Ooo7NiK/jEa1c9UkE7ZPLLKJJyEKmKNt0ClbXQayyamJpaAjqhG2CTEPJ02JJJFoYU5sJFZrZz72etfG7Q0IuaRsd41fQ2nvZ4TkBrtDaP2D/mP5zoOSDH4UNlXfYvmykHw8CdPI+saUSL4YMpB4i34QuFF113jQ+Eaxas0pm4dKImQWai8qJbfIZrSbOfGCNzvkypKpXJir3jaUSeyaemo4wGEhNlzCVSvAWkQJgixUmQqUyN8azhDeL4irm1E1moAywbLCrcnXWEXdqLdUNi0ea5Wn+q1hppTJ1F+BvpxFr+c5x7GB9PiP8IffE6Jy7/2aqbfq23D94n4Bp4D2Jr9Nif8ACT7/APKLDmx5ruo6paSUSZWYBLWRo2qzeSSElBZqBESI3wrSENgo57yE/wB6bQHYPvD850dEnN+Qbf8Aiu0N27hu0cTplMxYeFFJrvMmtOR5rK1+DaHv6/ntjCESTAMCIWKiOSZJ0HuNd40PfMgsNFkZAyTGRMQYiTBPCNBNCYCaYkSsMRBNMYBUF+ME8K8GYA2BZzINWMYtIsIQHj/aHjbYSqtyCU4Ebul0T1A6zyHsTe1XFH9yn94z1ftHKnC4jrpomu7Vi2n3Z5X2KLd8V9Wl6vFh19R59PQ6ma19eE2jX3SNgOE0THEGFUmTKkRTnLbr+cmrHjMbYYyHqgyskKptoLTEqN1CazUcy5CLk2zjkG7JUPXuqU/+qdTQTl/JBrbextuNOp9+iZ1XDs28G0EXshpLvMmgjFKj1CLNUsdSI5TxvRsDbwEItFRt3a1HBAVa7ZUY5ToW14Gw8vGZLKuwqdF0V0PvA9mo0trqBMgsNIdJkSZWpt7DndXp/wAYhBtSid1Wmftr+cnqXmNol5DbGQJiwx9M7qiH7Q/OYcUh3Mv8QjWgUwrGAdpE1h1jzgy8IKNsZCYTI3mDRu8y8iTNXmBRz/2nk/o+I76Q+NyD5CVHsQGuL7qHrU/KWvtHxAGGxIvqXW2h0slMWPDr85Xew5f9sP8Agf8ANiw6j5OnodMYQTCMOINo4lApNWmiJkIAqmEWBWFSYxzLkl/v3Ff4b8e2lxnSqVZWaoga7UmCuNeixUMB5EHxnNOSjA7exNrj6OoNbXuBTv8AGe/o2/TcWFFgVw7Nwu5Dgt/CqDwixeyHattlotLtMIqHhBUKoYXBv/IkH4ibxOKSkheowVV1JJsBGsWil5XcpVwFIO1mNwMmazEHiJk5Ry42nUqYlwKgqIxBVecDZbA2s2YldN4UgaajryaxWMVMMb6AE79CN0FXwxAvl0G834yrWqxzNewBANtN+4fA+UgtZhca8d97WnlLGz6HUh179vgYpRrEDRn000Y27IscabmwAOo3n565uidAdLDsMooNLcTVFjf6c4/Wf+M6RmltGtbSrU787dXfKWu5IJBGnfw0MKmKN7kjd1cbRuz2BrjfI9rybpV61KtUOJrDmlcqA98zAU7A9l6nwnlcVyzxiVHVa7lVYgXOpANheex5K4u2z7FbhqzHRANBzWuZyAdeAO8CcuxjA1HNiAXYgG17ZjobS2KPmcHEZGnse0Tlfi7XNdvh6xROUVVaor865qA31ZyLkWIKk5banhKGnjFtqLXOltZKpXGunaNBF0yT6nTqxyV0j3XK7Hl9nGqferPTzdRzUwc3+Wee5BcpnwXPBVVucNO976Zc9rW+sZLlXtW9BKGXToMDu1VbaDuNu+UOy3ADX7Nf5+MdWoHKlGWZJ8jpR9pbAa0lud3SPpJU/aYpteidd9nHjOcVmGlrcfwmJSB7LfOkVSkluzpeGDdJL7nTh7SaHGlU8Mp/GSq+0nDjLalXYNpcKu/iup1Oo85y2nQBvY6m4sbj1lxsynag+WoB06Y3lbFg+ZlI1uMiadsdT33I5MC0tpHScHy+wb3uzUypsyuhuDx3XHZLGhyvwbbq6dWtx6zwHKDD0hgcJ9PSqPnqE5ObNREKDKKhGpJN9+6ePbDjmqlQEkqyBb9b5ur6h3xnN6qRKOFdnrZ6XZeIK7adwxXprc/ulqYqA/ZLCdHTHp+nYwZ1DGlhWpknemRibdmY/Gclr1CcViXc6nMOojcQbfZ3RnbVUVq6MG/8qlTJ4gKttL9wiPJTS+RSHDuSb+Z7LAct0oVHSvfoM4ORbgLmsG07ifGWWI9pWBBtd3sb35pujv16Xh5zmeFpXYAk63UnhYgk/h8YZsGu82uyhTu3jTXvAHnE9oov7Dq3s9dt3aOy61J+bY06r9IsvOC7Z1Llr6FjfedZqeOwmFVkZT7wsVvcaG193dMgfEbjrgY0VNNyFbX9a/jr+ZjBPudz+hmpkaXP88ieNugNFzmbsvbQTVI3W3zvAmTJjRbp/UVNQgG3d6zVtQevfNzJU5m3sd69muzqdXZNPOt7nEA6sLjnew9gnJfaNsejhcRkoJkW76ZmbcRbViZkyCHMnl6nn8LTBUkjiPSErLfKP3fwmTJnzLY13D1HLOivMoba81QPibgnvM8hhfcf7P4zJkEfB9Rfi/T+GZUHRHz1QlEe94zJkPQZeMIh0HcPWX7VSmzly2GfE1AxsLkJSpsoJtewLMfGbmRGXb2+xQOvSHjJJUPRS/Rd1LDrKtZfLO/nMmSkuZzx939f5LHHm9esTv6PjZNLxerVJK67gtvAaTUyQ6L0O6HJ+o9jTkYFSQS7A6ndoLfGGpuSqE/tsPCwmTJF8kdUOprZ39q/ZMmTJLJzKY+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www.the-electric-orphanage.org/s/cc_images/cache_2845410904.jpg?t=13054274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3" y="759243"/>
            <a:ext cx="3146926" cy="47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87716" y="5971674"/>
            <a:ext cx="248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শীতকালীন সময়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0600" y="5967664"/>
            <a:ext cx="2440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গ্রীষ্মকালীন সময়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9" y="3886200"/>
            <a:ext cx="7157729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“তাপের প্রভাবে পদার্থের প্রসারণ”</a:t>
            </a:r>
            <a:endParaRPr lang="bn-IN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8382" y="5552182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তাপে কোন প্রকার পদার্থের প্রসারণ কিরূপ,তা ব্যাখ্যা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 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382" y="4256782"/>
            <a:ext cx="786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বিভিন্ন ধরণের প্রসারণের উদাহরণসহ ব্যাখ্যা করতে পারবে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582" y="2754448"/>
            <a:ext cx="8247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১।কঠিণ পদার্থের প্রসারণের প্রভাব পরীক্ষার মাধ্যমে উদাহরণসহ ব্যাখ্যা করতে পারবে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382" y="1437382"/>
            <a:ext cx="3735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457200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384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দৈনন্দিন জীবনে কঠিণ পদার্থের প্রসারণের প্রভাব।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18" y="3048000"/>
            <a:ext cx="1828800" cy="1828800"/>
          </a:xfrm>
          <a:prstGeom prst="rect">
            <a:avLst/>
          </a:prstGeom>
          <a:noFill/>
        </p:spPr>
      </p:pic>
      <p:pic>
        <p:nvPicPr>
          <p:cNvPr id="3" name="Picture 3" descr="H:\image\Clip Art\People\nicubunu_Stick_figure_fema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200400"/>
            <a:ext cx="18288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675507"/>
            <a:ext cx="35052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দেখিঃ 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88744"/>
              </p:ext>
            </p:extLst>
          </p:nvPr>
        </p:nvGraphicFramePr>
        <p:xfrm>
          <a:off x="3657600" y="3800475"/>
          <a:ext cx="1600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00475"/>
                        <a:ext cx="16002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2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1150</Words>
  <Application>Microsoft Office PowerPoint</Application>
  <PresentationFormat>On-screen Show (4:3)</PresentationFormat>
  <Paragraphs>172</Paragraphs>
  <Slides>27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123</cp:revision>
  <dcterms:created xsi:type="dcterms:W3CDTF">2014-09-22T02:33:29Z</dcterms:created>
  <dcterms:modified xsi:type="dcterms:W3CDTF">2016-08-10T00:58:12Z</dcterms:modified>
</cp:coreProperties>
</file>